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804" r:id="rId1"/>
  </p:sldMasterIdLst>
  <p:notesMasterIdLst>
    <p:notesMasterId r:id="rId4"/>
  </p:notesMasterIdLst>
  <p:handoutMasterIdLst>
    <p:handoutMasterId r:id="rId5"/>
  </p:handoutMasterIdLst>
  <p:sldIdLst>
    <p:sldId id="328" r:id="rId2"/>
    <p:sldId id="330" r:id="rId3"/>
  </p:sldIdLst>
  <p:sldSz cx="6858000" cy="9906000" type="A4"/>
  <p:notesSz cx="9939338" cy="68072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66FF66"/>
    <a:srgbClr val="000000"/>
    <a:srgbClr val="66CCFF"/>
    <a:srgbClr val="FF99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9830" autoAdjust="0"/>
  </p:normalViewPr>
  <p:slideViewPr>
    <p:cSldViewPr>
      <p:cViewPr varScale="1">
        <p:scale>
          <a:sx n="55" d="100"/>
          <a:sy n="55" d="100"/>
        </p:scale>
        <p:origin x="2563" y="53"/>
      </p:cViewPr>
      <p:guideLst>
        <p:guide orient="horz" pos="312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4306737" cy="34030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kumimoji="1" lang="ja-JP" altLang="en-US" smtClean="0"/>
              <a:t>別紙様式</a:t>
            </a:r>
            <a:r>
              <a:rPr kumimoji="1" lang="en-US" altLang="ja-JP" smtClean="0"/>
              <a:t>4</a:t>
            </a:r>
            <a:r>
              <a:rPr kumimoji="1" lang="ja-JP" altLang="en-US" smtClean="0"/>
              <a:t>　事業計画サマリ記入イメージ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5630284" y="0"/>
            <a:ext cx="4306737" cy="34030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E8854F3-DBAB-42E8-A264-7E3E701F3660}" type="datetimeFigureOut">
              <a:rPr kumimoji="1" lang="ja-JP" altLang="en-US" smtClean="0"/>
              <a:t>2021/3/30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1" y="6465808"/>
            <a:ext cx="4306737" cy="34030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5630284" y="6465808"/>
            <a:ext cx="4306737" cy="34030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A844EF9-CB79-4CF4-8F29-51AF27CB86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4559996"/>
      </p:ext>
    </p:extLst>
  </p:cSld>
  <p:clrMap bg1="lt1" tx1="dk1" bg2="lt2" tx2="dk2" accent1="accent1" accent2="accent2" accent3="accent3" accent4="accent4" accent5="accent5" accent6="accent6" hlink="hlink" folHlink="folHlink"/>
  <p:hf sldNum="0" ft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4307906" cy="340634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/>
            </a:lvl1pPr>
          </a:lstStyle>
          <a:p>
            <a:r>
              <a:rPr kumimoji="1" lang="ja-JP" altLang="en-US" smtClean="0"/>
              <a:t>別紙様式</a:t>
            </a:r>
            <a:r>
              <a:rPr kumimoji="1" lang="en-US" altLang="ja-JP" smtClean="0"/>
              <a:t>4</a:t>
            </a:r>
            <a:r>
              <a:rPr kumimoji="1" lang="ja-JP" altLang="en-US" smtClean="0"/>
              <a:t>　事業計画サマリ記入イメージ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9090" y="1"/>
            <a:ext cx="4307904" cy="340634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/>
            </a:lvl1pPr>
          </a:lstStyle>
          <a:p>
            <a:fld id="{DDD1E6E6-492D-4581-8B1C-B5264BF048D1}" type="datetimeFigureOut">
              <a:rPr kumimoji="1" lang="ja-JP" altLang="en-US" smtClean="0"/>
              <a:t>2021/3/30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086225" y="509588"/>
            <a:ext cx="1766888" cy="25542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36" tIns="46118" rIns="92236" bIns="4611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3232" y="3233283"/>
            <a:ext cx="7952876" cy="3063514"/>
          </a:xfrm>
          <a:prstGeom prst="rect">
            <a:avLst/>
          </a:prstGeom>
        </p:spPr>
        <p:txBody>
          <a:bodyPr vert="horz" lIns="92236" tIns="46118" rIns="92236" bIns="46118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6465471"/>
            <a:ext cx="4307906" cy="340633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9090" y="6465471"/>
            <a:ext cx="4307904" cy="340633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/>
            </a:lvl1pPr>
          </a:lstStyle>
          <a:p>
            <a:fld id="{93998964-E77C-4656-8698-28D2E9A047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4458834"/>
      </p:ext>
    </p:extLst>
  </p:cSld>
  <p:clrMap bg1="lt1" tx1="dk1" bg2="lt2" tx2="dk2" accent1="accent1" accent2="accent2" accent3="accent3" accent4="accent4" accent5="accent5" accent6="accent6" hlink="hlink" folHlink="folHlink"/>
  <p:hf sldNum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993935" y="3233421"/>
            <a:ext cx="7951470" cy="3063240"/>
          </a:xfrm>
          <a:prstGeom prst="rect">
            <a:avLst/>
          </a:prstGeom>
        </p:spPr>
        <p:txBody>
          <a:bodyPr spcFirstLastPara="1" wrap="square" lIns="92220" tIns="92220" rIns="92220" bIns="92220" anchor="t" anchorCtr="0">
            <a:noAutofit/>
          </a:bodyPr>
          <a:lstStyle/>
          <a:p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4086225" y="509588"/>
            <a:ext cx="1766888" cy="2554287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" name="ヘッダー プレースホルダー 2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kumimoji="1" lang="ja-JP" altLang="en-US" smtClean="0"/>
              <a:t>別紙様式</a:t>
            </a:r>
            <a:r>
              <a:rPr kumimoji="1" lang="en-US" altLang="ja-JP" smtClean="0"/>
              <a:t>4</a:t>
            </a:r>
            <a:r>
              <a:rPr kumimoji="1" lang="ja-JP" altLang="en-US" smtClean="0"/>
              <a:t>　事業計画サマリ記入イメージ</a:t>
            </a:r>
            <a:endParaRPr kumimoji="1" lang="ja-JP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993935" y="3233421"/>
            <a:ext cx="7951470" cy="3063240"/>
          </a:xfrm>
          <a:prstGeom prst="rect">
            <a:avLst/>
          </a:prstGeom>
        </p:spPr>
        <p:txBody>
          <a:bodyPr spcFirstLastPara="1" wrap="square" lIns="92220" tIns="92220" rIns="92220" bIns="92220" anchor="t" anchorCtr="0">
            <a:noAutofit/>
          </a:bodyPr>
          <a:lstStyle/>
          <a:p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4086225" y="509588"/>
            <a:ext cx="1766888" cy="2554287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" name="ヘッダー プレースホルダー 2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kumimoji="1" lang="ja-JP" altLang="en-US" smtClean="0"/>
              <a:t>別紙様式</a:t>
            </a:r>
            <a:r>
              <a:rPr kumimoji="1" lang="en-US" altLang="ja-JP" smtClean="0"/>
              <a:t>4</a:t>
            </a:r>
            <a:r>
              <a:rPr kumimoji="1" lang="ja-JP" altLang="en-US" smtClean="0"/>
              <a:t>　事業計画サマリ記入イメージ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72514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6"/>
            <a:ext cx="5829300" cy="2123369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2A83F-7A86-403D-B629-53F4901AFB61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11986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BC8B9F-4B68-474A-B487-DB1E50B38F97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6347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386387" y="396704"/>
            <a:ext cx="1671638" cy="8452203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71477" y="396704"/>
            <a:ext cx="4900613" cy="8452203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1FE80-0A48-4D5E-BD1F-62C1C9F5B20F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95805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CFE38-1525-4C58-A5A3-25FCAA1E3654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91066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4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4198589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789A1-DC1C-4881-96DD-11D42B16B40A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148001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71477" y="2311402"/>
            <a:ext cx="3286125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771902" y="2311402"/>
            <a:ext cx="3286125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749FD7-B130-4A9B-81C7-0DFE897B8792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17786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1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1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70" y="2217385"/>
            <a:ext cx="3031332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70" y="3141486"/>
            <a:ext cx="3031332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81FF7-3FF1-4384-8C3A-D7E813C9A40E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52878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322B6-3806-455B-A6A7-35B79D153CC5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478535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684D0-9559-434F-A67F-B8D9CD86C899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03869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1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8" y="394410"/>
            <a:ext cx="3833812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1" y="2072924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E4A238-B0A1-4623-ADB1-A57EF0EE3049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8977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0A15-9320-4156-A328-70D9226FDF1F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15418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311402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9181399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589F41-02A5-49EB-935F-A8897DB7596A}" type="datetime1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t>2021/3/30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9181399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9181399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23F7B1-564D-425D-B8C3-B57B201A4A8F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3370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7" name="Google Shape;87;p13"/>
          <p:cNvGraphicFramePr/>
          <p:nvPr>
            <p:extLst>
              <p:ext uri="{D42A27DB-BD31-4B8C-83A1-F6EECF244321}">
                <p14:modId xmlns:p14="http://schemas.microsoft.com/office/powerpoint/2010/main" val="522126232"/>
              </p:ext>
            </p:extLst>
          </p:nvPr>
        </p:nvGraphicFramePr>
        <p:xfrm>
          <a:off x="188640" y="1164855"/>
          <a:ext cx="6480720" cy="865050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64807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41452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取り組みテーマ</a:t>
                      </a:r>
                      <a:endParaRPr sz="1400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5052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88" name="Google Shape;88;p13"/>
          <p:cNvGraphicFramePr/>
          <p:nvPr>
            <p:extLst>
              <p:ext uri="{D42A27DB-BD31-4B8C-83A1-F6EECF244321}">
                <p14:modId xmlns:p14="http://schemas.microsoft.com/office/powerpoint/2010/main" val="166220274"/>
              </p:ext>
            </p:extLst>
          </p:nvPr>
        </p:nvGraphicFramePr>
        <p:xfrm>
          <a:off x="188640" y="2089871"/>
          <a:ext cx="3056925" cy="4789051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3056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48057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altLang="ja-JP" sz="1400" b="1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Before</a:t>
                      </a:r>
                      <a:endParaRPr lang="en-US" altLang="ja-JP"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08476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</a:t>
                      </a: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89" name="Google Shape;89;p13"/>
          <p:cNvGraphicFramePr/>
          <p:nvPr>
            <p:extLst>
              <p:ext uri="{D42A27DB-BD31-4B8C-83A1-F6EECF244321}">
                <p14:modId xmlns:p14="http://schemas.microsoft.com/office/powerpoint/2010/main" val="4210625886"/>
              </p:ext>
            </p:extLst>
          </p:nvPr>
        </p:nvGraphicFramePr>
        <p:xfrm>
          <a:off x="3429000" y="2089872"/>
          <a:ext cx="3240350" cy="4789050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32403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48057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After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08475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</a:t>
                      </a: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90" name="Google Shape;90;p13"/>
          <p:cNvSpPr txBox="1"/>
          <p:nvPr/>
        </p:nvSpPr>
        <p:spPr>
          <a:xfrm>
            <a:off x="3481915" y="4342910"/>
            <a:ext cx="2311800" cy="27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r>
              <a:rPr lang="en-US" altLang="ja-JP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&lt;</a:t>
            </a:r>
            <a:r>
              <a:rPr lang="ja-JP" altLang="en-US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導入後イメージ</a:t>
            </a:r>
            <a:r>
              <a:rPr lang="en-US" altLang="ja-JP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&gt;</a:t>
            </a:r>
            <a:endParaRPr sz="12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  <a:sym typeface="Arial"/>
            </a:endParaRPr>
          </a:p>
        </p:txBody>
      </p:sp>
      <p:sp>
        <p:nvSpPr>
          <p:cNvPr id="91" name="Google Shape;91;p13"/>
          <p:cNvSpPr/>
          <p:nvPr/>
        </p:nvSpPr>
        <p:spPr>
          <a:xfrm rot="5400000">
            <a:off x="2505726" y="4362016"/>
            <a:ext cx="1676263" cy="127938"/>
          </a:xfrm>
          <a:prstGeom prst="triangle">
            <a:avLst>
              <a:gd name="adj" fmla="val 50000"/>
            </a:avLst>
          </a:prstGeom>
          <a:noFill/>
          <a:ln>
            <a:solidFill>
              <a:schemeClr val="tx1"/>
            </a:solidFill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algn="ctr"/>
            <a:endParaRPr b="1">
              <a:solidFill>
                <a:srgbClr val="FFFF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  <a:sym typeface="Calibri"/>
            </a:endParaRPr>
          </a:p>
        </p:txBody>
      </p:sp>
      <p:sp>
        <p:nvSpPr>
          <p:cNvPr id="95" name="Google Shape;95;p13"/>
          <p:cNvSpPr txBox="1"/>
          <p:nvPr/>
        </p:nvSpPr>
        <p:spPr>
          <a:xfrm>
            <a:off x="114346" y="4319845"/>
            <a:ext cx="2311800" cy="27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r>
              <a:rPr lang="en-US" altLang="ja-JP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&lt;</a:t>
            </a:r>
            <a:r>
              <a:rPr lang="ja-JP" altLang="en-US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導入前イメージ</a:t>
            </a:r>
            <a:r>
              <a:rPr lang="en-US" altLang="ja-JP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&gt;</a:t>
            </a:r>
            <a:endParaRPr sz="12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  <a:sym typeface="Arial"/>
            </a:endParaRPr>
          </a:p>
        </p:txBody>
      </p:sp>
      <p:graphicFrame>
        <p:nvGraphicFramePr>
          <p:cNvPr id="164" name="Google Shape;86;p13">
            <a:extLst>
              <a:ext uri="{FF2B5EF4-FFF2-40B4-BE49-F238E27FC236}">
                <a16:creationId xmlns:a16="http://schemas.microsoft.com/office/drawing/2014/main" id="{5FE83B82-F89D-4DDF-92D2-841C6C332B4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5689378"/>
              </p:ext>
            </p:extLst>
          </p:nvPr>
        </p:nvGraphicFramePr>
        <p:xfrm>
          <a:off x="188639" y="7017808"/>
          <a:ext cx="3056925" cy="2731437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3056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631879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導入設備、協力</a:t>
                      </a:r>
                      <a:r>
                        <a:rPr lang="ja-JP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企業</a:t>
                      </a:r>
                      <a:r>
                        <a:rPr lang="ja-JP" altLang="en-US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等</a:t>
                      </a:r>
                      <a:endParaRPr sz="1200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(</a:t>
                      </a:r>
                      <a:r>
                        <a:rPr lang="ja-JP" altLang="en-US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ロボットメーカー、</a:t>
                      </a:r>
                      <a:r>
                        <a:rPr lang="en-US" altLang="ja-JP" sz="1200" u="none" strike="noStrike" cap="none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SIer</a:t>
                      </a:r>
                      <a:r>
                        <a:rPr lang="ja-JP" altLang="en-US" sz="1200" u="none" strike="noStrike" cap="none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、</a:t>
                      </a:r>
                      <a:r>
                        <a:rPr lang="ja-JP" altLang="en-US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コンサルタント</a:t>
                      </a:r>
                      <a:r>
                        <a:rPr lang="ja-JP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等)</a:t>
                      </a:r>
                      <a:endParaRPr sz="1200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99558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lang="en-US" altLang="ja-JP"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65" name="Google Shape;84;p13">
            <a:extLst>
              <a:ext uri="{FF2B5EF4-FFF2-40B4-BE49-F238E27FC236}">
                <a16:creationId xmlns:a16="http://schemas.microsoft.com/office/drawing/2014/main" id="{6D1F210C-9917-422A-85D7-966B0613408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890574119"/>
              </p:ext>
            </p:extLst>
          </p:nvPr>
        </p:nvGraphicFramePr>
        <p:xfrm>
          <a:off x="3395126" y="7024275"/>
          <a:ext cx="3309379" cy="2013759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3713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045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33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17294">
                <a:tc gridSpan="2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生産性</a:t>
                      </a:r>
                      <a:r>
                        <a:rPr lang="ja-JP" altLang="en-US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向上率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lang="en-US" altLang="ja-JP" sz="700" b="1" dirty="0">
                        <a:solidFill>
                          <a:schemeClr val="dk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-JP" altLang="en-US" sz="1400" b="1" dirty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　　　　　　　</a:t>
                      </a:r>
                      <a:r>
                        <a:rPr lang="en-US" altLang="ja-JP" sz="1400" b="1" dirty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%</a:t>
                      </a:r>
                    </a:p>
                  </a:txBody>
                  <a:tcPr marL="63300" marR="63300" marT="66050" marB="66050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4386">
                <a:tc rowSpan="4">
                  <a:txBody>
                    <a:bodyPr/>
                    <a:lstStyle/>
                    <a:p>
                      <a:pPr marL="0" marR="0" lvl="0" indent="0" algn="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b="1" u="none" strike="noStrike" cap="none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人数</a:t>
                      </a:r>
                      <a:r>
                        <a:rPr lang="ja-JP" altLang="en-US" sz="1400" b="1" u="none" strike="noStrike" cap="none" dirty="0">
                          <a:solidFill>
                            <a:srgbClr val="FFFFFF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</a:t>
                      </a:r>
                      <a:endParaRPr sz="1400" b="1" u="none" strike="noStrike" cap="none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　　</a:t>
                      </a:r>
                      <a:endParaRPr sz="1100" b="1" u="none" strike="noStrike" cap="none" dirty="0">
                        <a:solidFill>
                          <a:schemeClr val="dk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4386">
                <a:tc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時間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400" b="1" u="none" strike="noStrike" cap="none" dirty="0">
                        <a:solidFill>
                          <a:schemeClr val="dk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4092">
                <a:tc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生産量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lang="ja-JP" altLang="en-US" sz="1050" b="1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3601">
                <a:tc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2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その他効果</a:t>
                      </a:r>
                      <a:endParaRPr sz="12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lang="en-US" altLang="ja-JP" sz="1200" b="1" u="none" strike="noStrike" cap="none" dirty="0">
                        <a:solidFill>
                          <a:schemeClr val="dk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66" name="正方形/長方形 165">
            <a:extLst>
              <a:ext uri="{FF2B5EF4-FFF2-40B4-BE49-F238E27FC236}">
                <a16:creationId xmlns:a16="http://schemas.microsoft.com/office/drawing/2014/main" id="{4EA53A0E-9E28-4B67-BAB8-F1A63C4CB0C8}"/>
              </a:ext>
            </a:extLst>
          </p:cNvPr>
          <p:cNvSpPr/>
          <p:nvPr/>
        </p:nvSpPr>
        <p:spPr>
          <a:xfrm>
            <a:off x="4138610" y="6900130"/>
            <a:ext cx="1847812" cy="2769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ja-JP" altLang="en-US" sz="12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対象</a:t>
            </a:r>
            <a:r>
              <a:rPr lang="ja-JP" altLang="en-US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工程</a:t>
            </a:r>
            <a:r>
              <a:rPr lang="ja-JP" altLang="en-US" sz="12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での</a:t>
            </a:r>
            <a:r>
              <a:rPr lang="ja-JP" altLang="en-US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成果目標</a:t>
            </a:r>
          </a:p>
        </p:txBody>
      </p:sp>
      <p:graphicFrame>
        <p:nvGraphicFramePr>
          <p:cNvPr id="167" name="Google Shape;84;p13">
            <a:extLst>
              <a:ext uri="{FF2B5EF4-FFF2-40B4-BE49-F238E27FC236}">
                <a16:creationId xmlns:a16="http://schemas.microsoft.com/office/drawing/2014/main" id="{4A943A4B-78B6-4741-92F7-51CB667CB3A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983879282"/>
              </p:ext>
            </p:extLst>
          </p:nvPr>
        </p:nvGraphicFramePr>
        <p:xfrm>
          <a:off x="3395126" y="9291569"/>
          <a:ext cx="3333541" cy="452140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159799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73554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37564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生産性</a:t>
                      </a:r>
                      <a:r>
                        <a:rPr lang="ja-JP" altLang="en-US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向上率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lang="en-US" altLang="ja-JP" sz="700" b="1" dirty="0">
                        <a:solidFill>
                          <a:schemeClr val="dk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-JP" altLang="en-US" sz="1400" b="1" dirty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　　　　　　</a:t>
                      </a:r>
                      <a:r>
                        <a:rPr lang="en-US" altLang="ja-JP" sz="1400" b="1" dirty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%</a:t>
                      </a:r>
                    </a:p>
                  </a:txBody>
                  <a:tcPr marL="63300" marR="63300" marT="66050" marB="66050">
                    <a:lnL w="1270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68" name="正方形/長方形 167">
            <a:extLst>
              <a:ext uri="{FF2B5EF4-FFF2-40B4-BE49-F238E27FC236}">
                <a16:creationId xmlns:a16="http://schemas.microsoft.com/office/drawing/2014/main" id="{1A70FC88-3971-4FCC-93EA-1D98967FF079}"/>
              </a:ext>
            </a:extLst>
          </p:cNvPr>
          <p:cNvSpPr/>
          <p:nvPr/>
        </p:nvSpPr>
        <p:spPr>
          <a:xfrm>
            <a:off x="4138610" y="9102618"/>
            <a:ext cx="1847812" cy="276999"/>
          </a:xfrm>
          <a:prstGeom prst="rect">
            <a:avLst/>
          </a:prstGeom>
          <a:solidFill>
            <a:srgbClr val="FFFFFF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ja-JP" altLang="en-US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工場単位での成果目標</a:t>
            </a:r>
          </a:p>
        </p:txBody>
      </p:sp>
      <p:graphicFrame>
        <p:nvGraphicFramePr>
          <p:cNvPr id="14" name="Google Shape;85;p13">
            <a:extLst>
              <a:ext uri="{FF2B5EF4-FFF2-40B4-BE49-F238E27FC236}">
                <a16:creationId xmlns:a16="http://schemas.microsoft.com/office/drawing/2014/main" id="{EA702360-06AB-457C-95B6-F0C0439DA92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76234157"/>
              </p:ext>
            </p:extLst>
          </p:nvPr>
        </p:nvGraphicFramePr>
        <p:xfrm>
          <a:off x="188641" y="272480"/>
          <a:ext cx="6480719" cy="783792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120131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90896">
                  <a:extLst>
                    <a:ext uri="{9D8B030D-6E8A-4147-A177-3AD203B41FA5}">
                      <a16:colId xmlns:a16="http://schemas.microsoft.com/office/drawing/2014/main" val="1603889341"/>
                    </a:ext>
                  </a:extLst>
                </a:gridCol>
                <a:gridCol w="144610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399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0243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5809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応募タイプ</a:t>
                      </a:r>
                      <a:endParaRPr lang="ja-JP" altLang="en-US"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応募者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業種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工程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概算費用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8332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52318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7" name="Google Shape;87;p13"/>
          <p:cNvGraphicFramePr/>
          <p:nvPr>
            <p:extLst>
              <p:ext uri="{D42A27DB-BD31-4B8C-83A1-F6EECF244321}">
                <p14:modId xmlns:p14="http://schemas.microsoft.com/office/powerpoint/2010/main" val="1094892712"/>
              </p:ext>
            </p:extLst>
          </p:nvPr>
        </p:nvGraphicFramePr>
        <p:xfrm>
          <a:off x="188640" y="1164855"/>
          <a:ext cx="6480720" cy="865050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64807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41452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取り組みテーマ</a:t>
                      </a:r>
                      <a:endParaRPr sz="1400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5052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400" b="1" u="none" strike="noStrike" cap="none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AI</a:t>
                      </a:r>
                      <a:r>
                        <a:rPr lang="ja-JP" altLang="en-US" sz="1400" b="1" u="none" strike="noStrike" cap="none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原料検査装置システム導入による生産性向上・検査精度向上</a:t>
                      </a: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88" name="Google Shape;88;p13"/>
          <p:cNvGraphicFramePr/>
          <p:nvPr>
            <p:extLst>
              <p:ext uri="{D42A27DB-BD31-4B8C-83A1-F6EECF244321}">
                <p14:modId xmlns:p14="http://schemas.microsoft.com/office/powerpoint/2010/main" val="1672997216"/>
              </p:ext>
            </p:extLst>
          </p:nvPr>
        </p:nvGraphicFramePr>
        <p:xfrm>
          <a:off x="188640" y="2089871"/>
          <a:ext cx="3056925" cy="4867296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3056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48057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altLang="ja-JP" sz="1400" b="1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Before</a:t>
                      </a: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altLang="ja-JP" sz="1400" b="1" u="none" strike="noStrike" cap="none" dirty="0" smtClean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(</a:t>
                      </a:r>
                      <a:r>
                        <a:rPr lang="ja-JP" altLang="en-US" sz="1400" b="1" u="none" strike="noStrike" cap="none" dirty="0" smtClean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別記様式２：事業計画書１参照</a:t>
                      </a:r>
                      <a:r>
                        <a:rPr lang="en-US" altLang="ja-JP" sz="1400" b="1" u="none" strike="noStrike" cap="none" dirty="0" smtClean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)</a:t>
                      </a:r>
                      <a:endParaRPr lang="en-US" altLang="ja-JP" sz="1400" b="1" u="none" strike="noStrike" cap="none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08476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</a:t>
                      </a:r>
                      <a:r>
                        <a:rPr lang="ja-JP" altLang="en-US" sz="1400" b="1" u="none" strike="noStrike" cap="none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総菜製造にかかわる原料の検査は、目視で行っているが、人手では限界があり、不良を見逃してしまう可能性がある。人参の銀杏切りは、検査台の上で、目視で検査を行っている。検査精度や処理スピードを、習熟度に左右されない検査体制を構築したいと考えた。</a:t>
                      </a: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89" name="Google Shape;89;p13"/>
          <p:cNvGraphicFramePr/>
          <p:nvPr>
            <p:extLst>
              <p:ext uri="{D42A27DB-BD31-4B8C-83A1-F6EECF244321}">
                <p14:modId xmlns:p14="http://schemas.microsoft.com/office/powerpoint/2010/main" val="2845065772"/>
              </p:ext>
            </p:extLst>
          </p:nvPr>
        </p:nvGraphicFramePr>
        <p:xfrm>
          <a:off x="3429000" y="2089872"/>
          <a:ext cx="3240350" cy="4867295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32403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48057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After</a:t>
                      </a:r>
                      <a:endParaRPr lang="en-US" altLang="ja-JP" sz="1400" b="1" u="none" strike="noStrike" cap="none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400" b="1" u="none" strike="noStrike" cap="none" dirty="0" smtClean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(</a:t>
                      </a:r>
                      <a:r>
                        <a:rPr lang="ja-JP" altLang="en-US" sz="1400" b="1" u="none" strike="noStrike" cap="none" dirty="0" smtClean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別記様式２：事業計画書</a:t>
                      </a:r>
                      <a:r>
                        <a:rPr lang="en-US" altLang="ja-JP" sz="1400" b="1" u="none" strike="noStrike" cap="none" dirty="0" smtClean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4</a:t>
                      </a:r>
                      <a:r>
                        <a:rPr lang="ja-JP" altLang="en-US" sz="1400" b="1" u="none" strike="noStrike" cap="none" dirty="0" smtClean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参照</a:t>
                      </a:r>
                      <a:r>
                        <a:rPr lang="en-US" altLang="ja-JP" sz="1400" b="1" u="none" strike="noStrike" cap="none" dirty="0" smtClean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)</a:t>
                      </a:r>
                    </a:p>
                  </a:txBody>
                  <a:tcPr marL="63300" marR="63300" marT="66050" marB="6605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08475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</a:t>
                      </a:r>
                      <a:r>
                        <a:rPr lang="en-US" altLang="ja-JP" sz="1400" b="1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AI</a:t>
                      </a:r>
                      <a:r>
                        <a:rPr lang="ja-JP" altLang="en-US" sz="1400" b="1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を用い</a:t>
                      </a:r>
                      <a:r>
                        <a:rPr lang="ja-JP" altLang="en-US" sz="1400" b="1" dirty="0" err="1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ら</a:t>
                      </a:r>
                      <a:r>
                        <a:rPr lang="ja-JP" altLang="en-US" sz="1400" b="1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画像検査装置を導入することで、検査精度のブレが無くなり、併せて以上品の検出・排出の自動化を実現したい。また、検査に係る人数は、１名で作業が可能となることを目指す。</a:t>
                      </a:r>
                      <a:r>
                        <a:rPr lang="ja-JP" altLang="en-US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</a:t>
                      </a: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90" name="Google Shape;90;p13"/>
          <p:cNvSpPr txBox="1"/>
          <p:nvPr/>
        </p:nvSpPr>
        <p:spPr>
          <a:xfrm>
            <a:off x="3481915" y="4342910"/>
            <a:ext cx="2311800" cy="27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r>
              <a:rPr lang="en-US" altLang="ja-JP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&lt;</a:t>
            </a:r>
            <a:r>
              <a:rPr lang="ja-JP" altLang="en-US" sz="12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導入後検査イメージ</a:t>
            </a:r>
            <a:r>
              <a:rPr lang="en-US" altLang="ja-JP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&gt;</a:t>
            </a:r>
            <a:endParaRPr sz="12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  <a:sym typeface="Arial"/>
            </a:endParaRPr>
          </a:p>
        </p:txBody>
      </p:sp>
      <p:sp>
        <p:nvSpPr>
          <p:cNvPr id="91" name="Google Shape;91;p13"/>
          <p:cNvSpPr/>
          <p:nvPr/>
        </p:nvSpPr>
        <p:spPr>
          <a:xfrm rot="5400000">
            <a:off x="2505726" y="4362016"/>
            <a:ext cx="1676263" cy="127938"/>
          </a:xfrm>
          <a:prstGeom prst="triangle">
            <a:avLst>
              <a:gd name="adj" fmla="val 50000"/>
            </a:avLst>
          </a:prstGeom>
          <a:noFill/>
          <a:ln>
            <a:solidFill>
              <a:schemeClr val="tx1"/>
            </a:solidFill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algn="ctr"/>
            <a:endParaRPr b="1">
              <a:solidFill>
                <a:srgbClr val="FFFF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  <a:sym typeface="Calibri"/>
            </a:endParaRPr>
          </a:p>
        </p:txBody>
      </p:sp>
      <p:sp>
        <p:nvSpPr>
          <p:cNvPr id="95" name="Google Shape;95;p13"/>
          <p:cNvSpPr txBox="1"/>
          <p:nvPr/>
        </p:nvSpPr>
        <p:spPr>
          <a:xfrm>
            <a:off x="114346" y="4319845"/>
            <a:ext cx="2311800" cy="27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r>
              <a:rPr lang="en-US" altLang="ja-JP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&lt;</a:t>
            </a:r>
            <a:r>
              <a:rPr lang="ja-JP" altLang="en-US" sz="12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導入前検査イメージ</a:t>
            </a:r>
            <a:r>
              <a:rPr lang="en-US" altLang="ja-JP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&gt;</a:t>
            </a:r>
            <a:endParaRPr sz="12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  <a:sym typeface="Arial"/>
            </a:endParaRPr>
          </a:p>
        </p:txBody>
      </p:sp>
      <p:graphicFrame>
        <p:nvGraphicFramePr>
          <p:cNvPr id="164" name="Google Shape;86;p13">
            <a:extLst>
              <a:ext uri="{FF2B5EF4-FFF2-40B4-BE49-F238E27FC236}">
                <a16:creationId xmlns:a16="http://schemas.microsoft.com/office/drawing/2014/main" id="{5FE83B82-F89D-4DDF-92D2-841C6C332B4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423664628"/>
              </p:ext>
            </p:extLst>
          </p:nvPr>
        </p:nvGraphicFramePr>
        <p:xfrm>
          <a:off x="188639" y="7017808"/>
          <a:ext cx="3056925" cy="2731437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3056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631879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導入設備、協力</a:t>
                      </a:r>
                      <a:r>
                        <a:rPr lang="ja-JP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企業</a:t>
                      </a:r>
                      <a:r>
                        <a:rPr lang="ja-JP" altLang="en-US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等</a:t>
                      </a:r>
                      <a:endParaRPr sz="1200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(</a:t>
                      </a:r>
                      <a:r>
                        <a:rPr lang="ja-JP" altLang="en-US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ロボットメーカー、</a:t>
                      </a:r>
                      <a:r>
                        <a:rPr lang="en-US" altLang="ja-JP" sz="1200" u="none" strike="noStrike" cap="none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SIer</a:t>
                      </a:r>
                      <a:r>
                        <a:rPr lang="ja-JP" altLang="en-US" sz="1200" u="none" strike="noStrike" cap="none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、</a:t>
                      </a:r>
                      <a:r>
                        <a:rPr lang="ja-JP" altLang="en-US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コンサルタント</a:t>
                      </a:r>
                      <a:r>
                        <a:rPr lang="ja-JP" sz="1200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等)</a:t>
                      </a:r>
                      <a:endParaRPr sz="1200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99558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0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■導入予定設備</a:t>
                      </a:r>
                      <a:endParaRPr lang="en-US" altLang="ja-JP" sz="1400" b="0" u="none" strike="noStrike" cap="none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0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○○検査装置</a:t>
                      </a:r>
                      <a:r>
                        <a:rPr lang="en-US" altLang="ja-JP" sz="1400" b="0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(</a:t>
                      </a:r>
                      <a:r>
                        <a:rPr lang="ja-JP" altLang="en-US" sz="1400" b="0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○○社製</a:t>
                      </a:r>
                      <a:r>
                        <a:rPr lang="en-US" altLang="ja-JP" sz="1400" b="0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)</a:t>
                      </a: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lang="en-US" altLang="ja-JP" sz="1400" b="0" u="none" strike="noStrike" cap="none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0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■</a:t>
                      </a:r>
                      <a:r>
                        <a:rPr lang="en-US" altLang="ja-JP" sz="1400" b="0" u="none" strike="noStrike" cap="none" dirty="0" err="1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Sier</a:t>
                      </a:r>
                      <a:endParaRPr lang="en-US" altLang="ja-JP" sz="1400" b="0" u="none" strike="noStrike" cap="none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0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株式会社○○</a:t>
                      </a:r>
                      <a:endParaRPr lang="en-US" altLang="ja-JP" sz="1400" b="0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65" name="Google Shape;84;p13">
            <a:extLst>
              <a:ext uri="{FF2B5EF4-FFF2-40B4-BE49-F238E27FC236}">
                <a16:creationId xmlns:a16="http://schemas.microsoft.com/office/drawing/2014/main" id="{6D1F210C-9917-422A-85D7-966B0613408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713954242"/>
              </p:ext>
            </p:extLst>
          </p:nvPr>
        </p:nvGraphicFramePr>
        <p:xfrm>
          <a:off x="3395126" y="7024275"/>
          <a:ext cx="3309379" cy="2013759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3713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045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33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17294">
                <a:tc gridSpan="2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生産性</a:t>
                      </a:r>
                      <a:r>
                        <a:rPr lang="ja-JP" altLang="en-US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向上率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lang="en-US" altLang="ja-JP" sz="700" b="1" dirty="0">
                        <a:solidFill>
                          <a:schemeClr val="dk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-JP" altLang="en-US" sz="1400" b="1" dirty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　　</a:t>
                      </a:r>
                      <a:r>
                        <a:rPr lang="en-US" altLang="ja-JP" sz="1400" b="1" dirty="0" smtClean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130</a:t>
                      </a:r>
                      <a:r>
                        <a:rPr lang="ja-JP" altLang="en-US" sz="1400" b="1" dirty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　　　　</a:t>
                      </a:r>
                      <a:r>
                        <a:rPr lang="en-US" altLang="ja-JP" sz="1400" b="1" dirty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%</a:t>
                      </a:r>
                    </a:p>
                  </a:txBody>
                  <a:tcPr marL="63300" marR="63300" marT="66050" marB="66050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4386">
                <a:tc rowSpan="4">
                  <a:txBody>
                    <a:bodyPr/>
                    <a:lstStyle/>
                    <a:p>
                      <a:pPr marL="0" marR="0" lvl="0" indent="0" algn="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b="1" u="none" strike="noStrike" cap="none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人数</a:t>
                      </a:r>
                      <a:r>
                        <a:rPr lang="ja-JP" altLang="en-US" sz="1400" b="1" u="none" strike="noStrike" cap="none" dirty="0">
                          <a:solidFill>
                            <a:srgbClr val="FFFFFF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</a:t>
                      </a:r>
                      <a:endParaRPr sz="1400" b="1" u="none" strike="noStrike" cap="none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　　</a:t>
                      </a:r>
                      <a:r>
                        <a:rPr lang="en-US" altLang="ja-JP" sz="1200" b="1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2</a:t>
                      </a:r>
                      <a:r>
                        <a:rPr lang="ja-JP" altLang="en-US" sz="1200" b="1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名　→</a:t>
                      </a:r>
                      <a:r>
                        <a:rPr lang="en-US" altLang="ja-JP" sz="1200" b="1" baseline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  1</a:t>
                      </a:r>
                      <a:r>
                        <a:rPr lang="ja-JP" altLang="en-US" sz="1200" b="1" baseline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名</a:t>
                      </a:r>
                      <a:endParaRPr sz="1100" b="1" u="none" strike="noStrike" cap="none" dirty="0">
                        <a:solidFill>
                          <a:schemeClr val="dk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4386">
                <a:tc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時間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 smtClean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現在と同等</a:t>
                      </a:r>
                      <a:endParaRPr sz="1400" b="1" u="none" strike="noStrike" cap="none" dirty="0">
                        <a:solidFill>
                          <a:schemeClr val="dk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4092">
                <a:tc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生産量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現在と同等</a:t>
                      </a:r>
                      <a:endParaRPr lang="ja-JP" altLang="en-US" sz="1400" b="1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3601">
                <a:tc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2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その他効果</a:t>
                      </a:r>
                      <a:endParaRPr sz="12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 smtClean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検査バラつきの改善</a:t>
                      </a:r>
                      <a:endParaRPr lang="en-US" altLang="ja-JP" sz="1400" b="1" u="none" strike="noStrike" cap="none" dirty="0">
                        <a:solidFill>
                          <a:schemeClr val="dk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167" name="Google Shape;84;p13">
            <a:extLst>
              <a:ext uri="{FF2B5EF4-FFF2-40B4-BE49-F238E27FC236}">
                <a16:creationId xmlns:a16="http://schemas.microsoft.com/office/drawing/2014/main" id="{4A943A4B-78B6-4741-92F7-51CB667CB3A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701942276"/>
              </p:ext>
            </p:extLst>
          </p:nvPr>
        </p:nvGraphicFramePr>
        <p:xfrm>
          <a:off x="3395126" y="9291569"/>
          <a:ext cx="3333541" cy="452140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159799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73554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37564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生産性</a:t>
                      </a:r>
                      <a:r>
                        <a:rPr lang="ja-JP" altLang="en-US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向上率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lnL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lang="en-US" altLang="ja-JP" sz="700" b="1" dirty="0">
                        <a:solidFill>
                          <a:schemeClr val="dk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-JP" altLang="en-US" sz="1400" b="1" dirty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　　</a:t>
                      </a:r>
                      <a:r>
                        <a:rPr lang="en-US" altLang="ja-JP" sz="1400" b="1" dirty="0" smtClean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103</a:t>
                      </a:r>
                      <a:r>
                        <a:rPr lang="ja-JP" altLang="en-US" sz="1400" b="1" dirty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　　　　</a:t>
                      </a:r>
                      <a:r>
                        <a:rPr lang="en-US" altLang="ja-JP" sz="1400" b="1" dirty="0">
                          <a:solidFill>
                            <a:schemeClr val="dk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%</a:t>
                      </a:r>
                    </a:p>
                  </a:txBody>
                  <a:tcPr marL="63300" marR="63300" marT="66050" marB="66050">
                    <a:lnL w="1270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7F7F7F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68" name="正方形/長方形 167">
            <a:extLst>
              <a:ext uri="{FF2B5EF4-FFF2-40B4-BE49-F238E27FC236}">
                <a16:creationId xmlns:a16="http://schemas.microsoft.com/office/drawing/2014/main" id="{1A70FC88-3971-4FCC-93EA-1D98967FF079}"/>
              </a:ext>
            </a:extLst>
          </p:cNvPr>
          <p:cNvSpPr/>
          <p:nvPr/>
        </p:nvSpPr>
        <p:spPr>
          <a:xfrm>
            <a:off x="4138610" y="9102618"/>
            <a:ext cx="1847812" cy="276999"/>
          </a:xfrm>
          <a:prstGeom prst="rect">
            <a:avLst/>
          </a:prstGeom>
          <a:solidFill>
            <a:srgbClr val="FFFFFF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ja-JP" altLang="en-US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工場単位での成果目標</a:t>
            </a:r>
          </a:p>
        </p:txBody>
      </p:sp>
      <p:graphicFrame>
        <p:nvGraphicFramePr>
          <p:cNvPr id="14" name="Google Shape;85;p13">
            <a:extLst>
              <a:ext uri="{FF2B5EF4-FFF2-40B4-BE49-F238E27FC236}">
                <a16:creationId xmlns:a16="http://schemas.microsoft.com/office/drawing/2014/main" id="{EA702360-06AB-457C-95B6-F0C0439DA92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705367269"/>
              </p:ext>
            </p:extLst>
          </p:nvPr>
        </p:nvGraphicFramePr>
        <p:xfrm>
          <a:off x="188641" y="272480"/>
          <a:ext cx="6480719" cy="783792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120131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90896">
                  <a:extLst>
                    <a:ext uri="{9D8B030D-6E8A-4147-A177-3AD203B41FA5}">
                      <a16:colId xmlns:a16="http://schemas.microsoft.com/office/drawing/2014/main" val="1603889341"/>
                    </a:ext>
                  </a:extLst>
                </a:gridCol>
                <a:gridCol w="144610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399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0243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5809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応募タイプ</a:t>
                      </a:r>
                      <a:endParaRPr lang="ja-JP" altLang="en-US"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応募者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業種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工程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概算費用</a:t>
                      </a:r>
                      <a:endParaRPr sz="1400" b="1" u="none" strike="noStrike" cap="none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8332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コンソーシアム</a:t>
                      </a: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○○株式会社</a:t>
                      </a: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惣菜製造業</a:t>
                      </a: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400" b="1" u="none" strike="noStrike" cap="none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検査</a:t>
                      </a: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400" b="1" u="none" strike="noStrike" cap="none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2,000</a:t>
                      </a:r>
                      <a:r>
                        <a:rPr lang="ja-JP" altLang="en-US" sz="1400" b="1" u="none" strike="noStrike" cap="none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  <a:sym typeface="Arial"/>
                        </a:rPr>
                        <a:t>万円</a:t>
                      </a:r>
                      <a:endParaRPr sz="1400" b="1" u="none" strike="noStrike" cap="none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  <a:sym typeface="Arial"/>
                      </a:endParaRPr>
                    </a:p>
                  </a:txBody>
                  <a:tcPr marL="63300" marR="63300" marT="66050" marB="6605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pic>
        <p:nvPicPr>
          <p:cNvPr id="16" name="Picture 2"/>
          <p:cNvPicPr>
            <a:picLocks noChangeAspect="1" noChangeArrowheads="1"/>
          </p:cNvPicPr>
          <p:nvPr/>
        </p:nvPicPr>
        <p:blipFill rotWithShape="1">
          <a:blip r:embed="rId3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/>
        </p:blipFill>
        <p:spPr bwMode="auto">
          <a:xfrm>
            <a:off x="254071" y="4596745"/>
            <a:ext cx="2926059" cy="216024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7" name="Picture 2"/>
          <p:cNvPicPr>
            <a:picLocks noChangeAspect="1" noChangeArrowheads="1"/>
          </p:cNvPicPr>
          <p:nvPr/>
        </p:nvPicPr>
        <p:blipFill rotWithShape="1">
          <a:blip r:embed="rId4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/>
        </p:blipFill>
        <p:spPr bwMode="auto">
          <a:xfrm>
            <a:off x="3442150" y="4659477"/>
            <a:ext cx="2986359" cy="216024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66" name="正方形/長方形 165">
            <a:extLst>
              <a:ext uri="{FF2B5EF4-FFF2-40B4-BE49-F238E27FC236}">
                <a16:creationId xmlns:a16="http://schemas.microsoft.com/office/drawing/2014/main" id="{4EA53A0E-9E28-4B67-BAB8-F1A63C4CB0C8}"/>
              </a:ext>
            </a:extLst>
          </p:cNvPr>
          <p:cNvSpPr/>
          <p:nvPr/>
        </p:nvSpPr>
        <p:spPr>
          <a:xfrm>
            <a:off x="3696787" y="6677548"/>
            <a:ext cx="2587068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ja-JP" altLang="en-US" sz="12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対象</a:t>
            </a:r>
            <a:r>
              <a:rPr lang="ja-JP" altLang="en-US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工程</a:t>
            </a:r>
            <a:r>
              <a:rPr lang="ja-JP" altLang="en-US" sz="12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での</a:t>
            </a:r>
            <a:r>
              <a:rPr lang="ja-JP" altLang="en-US" sz="12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成果</a:t>
            </a:r>
            <a:r>
              <a:rPr lang="ja-JP" altLang="en-US" sz="12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目標</a:t>
            </a:r>
            <a:endParaRPr lang="en-US" altLang="ja-JP" sz="1200" b="1" dirty="0" smtClean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ctr"/>
            <a:r>
              <a:rPr lang="en-US" altLang="ja-JP" sz="1200" b="1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(</a:t>
            </a:r>
            <a:r>
              <a:rPr lang="ja-JP" altLang="en-US" sz="1200" b="1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別記様式２：事業</a:t>
            </a:r>
            <a:r>
              <a:rPr lang="ja-JP" altLang="en-US" sz="1200" b="1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計画書</a:t>
            </a:r>
            <a:r>
              <a:rPr lang="en-US" altLang="ja-JP" sz="1200" b="1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5</a:t>
            </a:r>
            <a:r>
              <a:rPr lang="ja-JP" altLang="en-US" sz="1200" b="1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参照</a:t>
            </a:r>
            <a:r>
              <a:rPr lang="en-US" altLang="ja-JP" sz="1200" b="1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  <a:sym typeface="Arial"/>
              </a:rPr>
              <a:t>)</a:t>
            </a:r>
            <a:endParaRPr lang="en-US" altLang="ja-JP" sz="1200" b="1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65417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7446</TotalTime>
  <Words>380</Words>
  <Application>Microsoft Office PowerPoint</Application>
  <PresentationFormat>A4 210 x 297 mm</PresentationFormat>
  <Paragraphs>73</Paragraphs>
  <Slides>2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Meiryo UI</vt:lpstr>
      <vt:lpstr>ＭＳ Ｐゴシック</vt:lpstr>
      <vt:lpstr>Arial</vt:lpstr>
      <vt:lpstr>Calibri</vt:lpstr>
      <vt:lpstr>Office ​​テーマ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jc-admin</dc:creator>
  <cp:lastModifiedBy>JC1020</cp:lastModifiedBy>
  <cp:revision>288</cp:revision>
  <cp:lastPrinted>2019-05-27T03:27:28Z</cp:lastPrinted>
  <dcterms:created xsi:type="dcterms:W3CDTF">2018-11-09T01:01:35Z</dcterms:created>
  <dcterms:modified xsi:type="dcterms:W3CDTF">2021-03-30T10:52:11Z</dcterms:modified>
</cp:coreProperties>
</file>